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6" r:id="rId3"/>
    <p:sldId id="257" r:id="rId4"/>
    <p:sldId id="258" r:id="rId5"/>
    <p:sldId id="273" r:id="rId6"/>
    <p:sldId id="259" r:id="rId7"/>
    <p:sldId id="274" r:id="rId8"/>
    <p:sldId id="260" r:id="rId9"/>
    <p:sldId id="275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58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07/12/2019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07/12/2019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07/12/2019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07/12/2019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07/12/2019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07/12/2019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07/12/2019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07/12/2019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07/12/2019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07/12/2019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07/12/2019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07/12/2019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07/12/2019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07/12/2019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07/12/2019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07/12/2019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07/12/2019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BB21B-D6A7-4E6E-85F5-1F64A464C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3940" y="2209800"/>
            <a:ext cx="8081917" cy="3669067"/>
          </a:xfrm>
        </p:spPr>
        <p:txBody>
          <a:bodyPr/>
          <a:lstStyle/>
          <a:p>
            <a:pPr algn="l"/>
            <a:r>
              <a:rPr lang="en-US" sz="3200" b="1" cap="all" dirty="0">
                <a:solidFill>
                  <a:schemeClr val="tx1"/>
                </a:solidFill>
              </a:rPr>
              <a:t>INFO7374 - Digital Marketing and Analytics</a:t>
            </a:r>
            <a:br>
              <a:rPr lang="en-US" sz="2800" cap="all" dirty="0">
                <a:solidFill>
                  <a:schemeClr val="tx1"/>
                </a:solidFill>
              </a:rPr>
            </a:br>
            <a:br>
              <a:rPr lang="en-US" sz="2800" cap="all" dirty="0">
                <a:solidFill>
                  <a:schemeClr val="tx1"/>
                </a:solidFill>
              </a:rPr>
            </a:br>
            <a:r>
              <a:rPr lang="en-US" sz="2800" cap="all" dirty="0">
                <a:solidFill>
                  <a:schemeClr val="tx1"/>
                </a:solidFill>
              </a:rPr>
              <a:t>Assignment 1 – Team 9</a:t>
            </a:r>
            <a:br>
              <a:rPr lang="en-US" sz="2800" cap="all" dirty="0">
                <a:solidFill>
                  <a:schemeClr val="tx1"/>
                </a:solidFill>
              </a:rPr>
            </a:br>
            <a:br>
              <a:rPr lang="en-US" sz="2800" cap="all" dirty="0">
                <a:solidFill>
                  <a:schemeClr val="tx1"/>
                </a:solidFill>
              </a:rPr>
            </a:br>
            <a:br>
              <a:rPr lang="en-US" sz="2800" cap="all" dirty="0">
                <a:solidFill>
                  <a:schemeClr val="tx1"/>
                </a:solidFill>
              </a:rPr>
            </a:br>
            <a:r>
              <a:rPr lang="en-US" sz="2800" cap="all" dirty="0">
                <a:solidFill>
                  <a:schemeClr val="tx1"/>
                </a:solidFill>
              </a:rPr>
              <a:t>Team Members</a:t>
            </a:r>
            <a:br>
              <a:rPr lang="en-US" sz="2800" cap="all" dirty="0">
                <a:solidFill>
                  <a:schemeClr val="tx1"/>
                </a:solidFill>
              </a:rPr>
            </a:br>
            <a:br>
              <a:rPr lang="en-US" sz="2800" cap="all" dirty="0">
                <a:solidFill>
                  <a:schemeClr val="tx1"/>
                </a:solidFill>
              </a:rPr>
            </a:br>
            <a:r>
              <a:rPr lang="en-US" sz="2800" cap="all" dirty="0">
                <a:solidFill>
                  <a:schemeClr val="tx1"/>
                </a:solidFill>
              </a:rPr>
              <a:t>-Suhas balanagar</a:t>
            </a:r>
            <a:br>
              <a:rPr lang="en-US" sz="2800" cap="all" dirty="0">
                <a:solidFill>
                  <a:schemeClr val="tx1"/>
                </a:solidFill>
              </a:rPr>
            </a:br>
            <a:r>
              <a:rPr lang="en-US" sz="2800" cap="all" dirty="0">
                <a:solidFill>
                  <a:schemeClr val="tx1"/>
                </a:solidFill>
              </a:rPr>
              <a:t>-Ankita </a:t>
            </a:r>
            <a:r>
              <a:rPr lang="en-US" sz="2800" cap="all" dirty="0" err="1">
                <a:solidFill>
                  <a:schemeClr val="tx1"/>
                </a:solidFill>
              </a:rPr>
              <a:t>brahmankar</a:t>
            </a:r>
            <a:br>
              <a:rPr lang="en-US" sz="2800" cap="all" dirty="0">
                <a:solidFill>
                  <a:schemeClr val="tx1"/>
                </a:solidFill>
              </a:rPr>
            </a:br>
            <a:r>
              <a:rPr lang="en-US" sz="2800" cap="all" dirty="0">
                <a:solidFill>
                  <a:schemeClr val="tx1"/>
                </a:solidFill>
              </a:rPr>
              <a:t>-Ankita </a:t>
            </a:r>
            <a:r>
              <a:rPr lang="en-US" sz="2800" cap="all" dirty="0" err="1">
                <a:solidFill>
                  <a:schemeClr val="tx1"/>
                </a:solidFill>
              </a:rPr>
              <a:t>moharir</a:t>
            </a:r>
            <a:br>
              <a:rPr lang="en-US" sz="2800" cap="all" dirty="0">
                <a:solidFill>
                  <a:schemeClr val="tx1"/>
                </a:solidFill>
              </a:rPr>
            </a:b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576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944E08-3E72-4530-9CB4-295411FDE5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75313" cy="6858000"/>
          </a:xfrm>
        </p:spPr>
      </p:pic>
    </p:spTree>
    <p:extLst>
      <p:ext uri="{BB962C8B-B14F-4D97-AF65-F5344CB8AC3E}">
        <p14:creationId xmlns:p14="http://schemas.microsoft.com/office/powerpoint/2010/main" val="4260620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E8BD9-CF7B-4D6A-8BAB-B271BAF82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156238"/>
            <a:ext cx="8596668" cy="748637"/>
          </a:xfrm>
        </p:spPr>
        <p:txBody>
          <a:bodyPr/>
          <a:lstStyle/>
          <a:p>
            <a:r>
              <a:rPr lang="en-US" dirty="0"/>
              <a:t>Spotify Competitors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E5B03-C7F6-462D-8FB6-AEAE245D0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734" y="968839"/>
            <a:ext cx="9342966" cy="5732923"/>
          </a:xfrm>
        </p:spPr>
        <p:txBody>
          <a:bodyPr/>
          <a:lstStyle/>
          <a:p>
            <a:r>
              <a:rPr lang="en-US" b="1" dirty="0" err="1"/>
              <a:t>Statewise</a:t>
            </a:r>
            <a:r>
              <a:rPr lang="en-US" b="1" dirty="0"/>
              <a:t> profit</a:t>
            </a:r>
          </a:p>
          <a:p>
            <a:r>
              <a:rPr lang="en-US" b="1" dirty="0" err="1"/>
              <a:t>Familysharing</a:t>
            </a:r>
            <a:r>
              <a:rPr lang="en-US" b="1" dirty="0"/>
              <a:t> by competitors : </a:t>
            </a:r>
            <a:r>
              <a:rPr lang="en-US" dirty="0"/>
              <a:t>A donut graph that represents the </a:t>
            </a:r>
            <a:r>
              <a:rPr lang="en-US" dirty="0" err="1"/>
              <a:t>familysharing</a:t>
            </a:r>
            <a:r>
              <a:rPr lang="en-US" dirty="0"/>
              <a:t> subscription price for all the competitors</a:t>
            </a:r>
          </a:p>
          <a:p>
            <a:r>
              <a:rPr lang="en-US" b="1" dirty="0"/>
              <a:t>Profit : </a:t>
            </a:r>
            <a:r>
              <a:rPr lang="en-US" dirty="0"/>
              <a:t>Profit for each state based on state selection</a:t>
            </a:r>
          </a:p>
          <a:p>
            <a:r>
              <a:rPr lang="en-US" b="1" dirty="0"/>
              <a:t>Profit by state : </a:t>
            </a:r>
            <a:r>
              <a:rPr lang="en-US" dirty="0"/>
              <a:t>A pie chart that depicts profit share </a:t>
            </a:r>
            <a:r>
              <a:rPr lang="en-US" dirty="0" err="1"/>
              <a:t>statewise</a:t>
            </a:r>
            <a:endParaRPr lang="en-US" dirty="0"/>
          </a:p>
          <a:p>
            <a:r>
              <a:rPr lang="en-US" dirty="0"/>
              <a:t>A map that has the states to select from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646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E1B9E-7236-4B55-9D0D-73D68EF56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32CD4-E301-47EB-8633-D35E1521F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18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E8BD9-CF7B-4D6A-8BAB-B271BAF82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E5B03-C7F6-462D-8FB6-AEAE245D0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733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E1B9E-7236-4B55-9D0D-73D68EF56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32CD4-E301-47EB-8633-D35E1521F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329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E8BD9-CF7B-4D6A-8BAB-B271BAF82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E5B03-C7F6-462D-8FB6-AEAE245D0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73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E1B9E-7236-4B55-9D0D-73D68EF56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32CD4-E301-47EB-8633-D35E1521F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46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E8BD9-CF7B-4D6A-8BAB-B271BAF82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E5B03-C7F6-462D-8FB6-AEAE245D0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14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E1B9E-7236-4B55-9D0D-73D68EF56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32CD4-E301-47EB-8633-D35E1521F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96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E8BD9-CF7B-4D6A-8BAB-B271BAF82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E5B03-C7F6-462D-8FB6-AEAE245D0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992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3E95C0-CA0F-4BB0-940A-9CECE9C82B9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762" y="2865438"/>
            <a:ext cx="7393213" cy="38814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A432A7-BDFD-49AA-B863-77F7F1535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755" y="238125"/>
            <a:ext cx="5019675" cy="334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33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E1B9E-7236-4B55-9D0D-73D68EF56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32CD4-E301-47EB-8633-D35E1521F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438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E8BD9-CF7B-4D6A-8BAB-B271BAF82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E5B03-C7F6-462D-8FB6-AEAE245D0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03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E1B9E-7236-4B55-9D0D-73D68EF56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A2B61C5-5EEE-4217-9899-632BBB3101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0892182"/>
              </p:ext>
            </p:extLst>
          </p:nvPr>
        </p:nvGraphicFramePr>
        <p:xfrm>
          <a:off x="2082627" y="0"/>
          <a:ext cx="7191375" cy="673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Document" r:id="rId3" imgW="6856108" imgH="9119076" progId="Word.Document.12">
                  <p:embed/>
                </p:oleObj>
              </mc:Choice>
              <mc:Fallback>
                <p:oleObj name="Document" r:id="rId3" imgW="6856108" imgH="911907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82627" y="0"/>
                        <a:ext cx="7191375" cy="673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6992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0E672F-08D0-46D2-B3D7-6D23A4D41B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3286691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7938C-D0B9-4FFA-80AC-F849A48AA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Spotify Campaign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B08C9-8A0F-477D-BE70-9071045BF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5" y="1323975"/>
            <a:ext cx="9188277" cy="54483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Major KPIs determined after product campaign</a:t>
            </a:r>
          </a:p>
          <a:p>
            <a:r>
              <a:rPr lang="en-US" b="1" dirty="0"/>
              <a:t>Total Leads</a:t>
            </a:r>
            <a:r>
              <a:rPr lang="en-US" dirty="0"/>
              <a:t> : Gives us the total leads obtained from different campaigns</a:t>
            </a:r>
          </a:p>
          <a:p>
            <a:r>
              <a:rPr lang="en-US" b="1" dirty="0"/>
              <a:t>Total Customers</a:t>
            </a:r>
            <a:r>
              <a:rPr lang="en-US" dirty="0"/>
              <a:t> : Customers generated based on leads to customers.</a:t>
            </a:r>
          </a:p>
          <a:p>
            <a:r>
              <a:rPr lang="en-US" b="1" dirty="0"/>
              <a:t>Top 3 Campaigns</a:t>
            </a:r>
            <a:r>
              <a:rPr lang="en-US" dirty="0"/>
              <a:t> : Bar graph displaying top most successful campaigns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Reasons for describing above KPIs</a:t>
            </a:r>
          </a:p>
          <a:p>
            <a:r>
              <a:rPr lang="en-US" b="1" dirty="0"/>
              <a:t>Campaigns By State : </a:t>
            </a:r>
            <a:r>
              <a:rPr lang="en-US" dirty="0"/>
              <a:t> Most Campaigns run in different states</a:t>
            </a:r>
          </a:p>
          <a:p>
            <a:r>
              <a:rPr lang="en-US" b="1" dirty="0"/>
              <a:t>Leads based on campaign type : </a:t>
            </a:r>
            <a:r>
              <a:rPr lang="en-US" dirty="0"/>
              <a:t>Leads and campaign type depicted based on campaign count</a:t>
            </a:r>
            <a:endParaRPr lang="en-US" b="1" dirty="0"/>
          </a:p>
          <a:p>
            <a:r>
              <a:rPr lang="en-US" b="1" dirty="0"/>
              <a:t>Leads to customer ratio per month</a:t>
            </a:r>
            <a:r>
              <a:rPr lang="en-US" dirty="0"/>
              <a:t>: A dynamic graph which depicts the leads and values based on different campaign type selected 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385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79DC30-B6B8-448A-BB9B-1479B8CF29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2705"/>
          </a:xfrm>
        </p:spPr>
      </p:pic>
    </p:spTree>
    <p:extLst>
      <p:ext uri="{BB962C8B-B14F-4D97-AF65-F5344CB8AC3E}">
        <p14:creationId xmlns:p14="http://schemas.microsoft.com/office/powerpoint/2010/main" val="42388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26846-8865-40CB-8A0B-0221B4B3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84" y="156238"/>
            <a:ext cx="8596668" cy="729587"/>
          </a:xfrm>
        </p:spPr>
        <p:txBody>
          <a:bodyPr/>
          <a:lstStyle/>
          <a:p>
            <a:r>
              <a:rPr lang="en-US" dirty="0"/>
              <a:t>Spotify Customer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A8C1A-A5ED-40A9-9069-45589A4DB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584" y="1017589"/>
            <a:ext cx="9419166" cy="5516561"/>
          </a:xfrm>
        </p:spPr>
        <p:txBody>
          <a:bodyPr/>
          <a:lstStyle/>
          <a:p>
            <a:r>
              <a:rPr lang="en-US" b="1" dirty="0"/>
              <a:t>Total Profit: </a:t>
            </a:r>
            <a:r>
              <a:rPr lang="en-US" dirty="0"/>
              <a:t>Profit obtained from all the </a:t>
            </a:r>
            <a:r>
              <a:rPr lang="en-US" dirty="0" err="1"/>
              <a:t>spotify</a:t>
            </a:r>
            <a:r>
              <a:rPr lang="en-US" dirty="0"/>
              <a:t> customers</a:t>
            </a:r>
          </a:p>
          <a:p>
            <a:r>
              <a:rPr lang="en-US" b="1" dirty="0"/>
              <a:t>Profit per subscription for all states : </a:t>
            </a:r>
            <a:r>
              <a:rPr lang="en-US" dirty="0"/>
              <a:t>Based on the subscription type the profits obtained </a:t>
            </a:r>
            <a:r>
              <a:rPr lang="en-US" dirty="0" err="1"/>
              <a:t>statewise</a:t>
            </a:r>
            <a:endParaRPr lang="en-US" dirty="0"/>
          </a:p>
          <a:p>
            <a:r>
              <a:rPr lang="en-US" b="1" dirty="0"/>
              <a:t>Customer count by OS : </a:t>
            </a:r>
            <a:r>
              <a:rPr lang="en-US" dirty="0"/>
              <a:t>Number of customers count based on OS type</a:t>
            </a:r>
          </a:p>
          <a:p>
            <a:r>
              <a:rPr lang="en-US" b="1" dirty="0"/>
              <a:t>Profit by state : </a:t>
            </a:r>
            <a:r>
              <a:rPr lang="en-US" dirty="0"/>
              <a:t>Depicts the </a:t>
            </a:r>
            <a:r>
              <a:rPr lang="en-US" dirty="0" err="1"/>
              <a:t>statewise</a:t>
            </a:r>
            <a:r>
              <a:rPr lang="en-US" dirty="0"/>
              <a:t> profits</a:t>
            </a:r>
          </a:p>
          <a:p>
            <a:r>
              <a:rPr lang="en-US" b="1" dirty="0" err="1"/>
              <a:t>Flac</a:t>
            </a:r>
            <a:r>
              <a:rPr lang="en-US" b="1" dirty="0"/>
              <a:t> usage percentage : </a:t>
            </a:r>
            <a:r>
              <a:rPr lang="en-US" dirty="0"/>
              <a:t>Illustrates the percentage of </a:t>
            </a:r>
            <a:r>
              <a:rPr lang="en-US" dirty="0" err="1"/>
              <a:t>flac</a:t>
            </a:r>
            <a:r>
              <a:rPr lang="en-US" dirty="0"/>
              <a:t> based </a:t>
            </a:r>
            <a:r>
              <a:rPr lang="en-US" dirty="0" err="1"/>
              <a:t>spotify</a:t>
            </a:r>
            <a:r>
              <a:rPr lang="en-US" dirty="0"/>
              <a:t> users</a:t>
            </a:r>
          </a:p>
          <a:p>
            <a:r>
              <a:rPr lang="en-US" dirty="0" err="1"/>
              <a:t>Flac</a:t>
            </a:r>
            <a:r>
              <a:rPr lang="en-US" dirty="0"/>
              <a:t> usage based on premium and trial based users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864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7D7973-7FD2-4CC1-843D-55423183EC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06" y="0"/>
            <a:ext cx="12168294" cy="6858000"/>
          </a:xfrm>
        </p:spPr>
      </p:pic>
    </p:spTree>
    <p:extLst>
      <p:ext uri="{BB962C8B-B14F-4D97-AF65-F5344CB8AC3E}">
        <p14:creationId xmlns:p14="http://schemas.microsoft.com/office/powerpoint/2010/main" val="2330628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5B545-620A-4219-A477-7A6E4B410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84" y="156238"/>
            <a:ext cx="8596668" cy="748637"/>
          </a:xfrm>
        </p:spPr>
        <p:txBody>
          <a:bodyPr/>
          <a:lstStyle/>
          <a:p>
            <a:r>
              <a:rPr lang="en-US" dirty="0"/>
              <a:t>Spotify </a:t>
            </a:r>
            <a:r>
              <a:rPr lang="en-US" dirty="0" err="1"/>
              <a:t>Statewise</a:t>
            </a:r>
            <a:r>
              <a:rPr lang="en-US" dirty="0"/>
              <a:t>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60501-EEE0-410C-A77A-CAAC303FA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784" y="1084264"/>
            <a:ext cx="9152466" cy="551656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this dashboard  </a:t>
            </a:r>
          </a:p>
          <a:p>
            <a:r>
              <a:rPr lang="en-US" dirty="0" err="1"/>
              <a:t>Statewise</a:t>
            </a:r>
            <a:r>
              <a:rPr lang="en-US" dirty="0"/>
              <a:t> dynamic selection which gives us the profit, OS usage and </a:t>
            </a:r>
            <a:r>
              <a:rPr lang="en-US" dirty="0" err="1"/>
              <a:t>flac</a:t>
            </a:r>
            <a:r>
              <a:rPr lang="en-US" dirty="0"/>
              <a:t> usage percentage analysis</a:t>
            </a:r>
          </a:p>
          <a:p>
            <a:r>
              <a:rPr lang="en-US" b="1" dirty="0"/>
              <a:t>Profit Analysis by State : </a:t>
            </a:r>
            <a:r>
              <a:rPr lang="en-US" dirty="0"/>
              <a:t>Based on the selected state the profits gained in each subscription</a:t>
            </a:r>
          </a:p>
          <a:p>
            <a:r>
              <a:rPr lang="en-US" b="1" dirty="0"/>
              <a:t>FLAC Usage percentage based on States : </a:t>
            </a:r>
            <a:r>
              <a:rPr lang="en-US" dirty="0"/>
              <a:t>Shows the state wise percentage of </a:t>
            </a:r>
            <a:r>
              <a:rPr lang="en-US" dirty="0" err="1"/>
              <a:t>flac</a:t>
            </a:r>
            <a:r>
              <a:rPr lang="en-US" dirty="0"/>
              <a:t> usage</a:t>
            </a:r>
          </a:p>
          <a:p>
            <a:r>
              <a:rPr lang="en-US" b="1" dirty="0"/>
              <a:t>Customers based on OS Usage : </a:t>
            </a:r>
            <a:r>
              <a:rPr lang="en-US" dirty="0"/>
              <a:t>The total number of customers using </a:t>
            </a:r>
            <a:r>
              <a:rPr lang="en-US" dirty="0" err="1"/>
              <a:t>spotify</a:t>
            </a:r>
            <a:r>
              <a:rPr lang="en-US" dirty="0"/>
              <a:t> on OS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4191015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78</TotalTime>
  <Words>293</Words>
  <Application>Microsoft Office PowerPoint</Application>
  <PresentationFormat>Widescreen</PresentationFormat>
  <Paragraphs>30</Paragraphs>
  <Slides>21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Trebuchet MS</vt:lpstr>
      <vt:lpstr>Wingdings 3</vt:lpstr>
      <vt:lpstr>Facet</vt:lpstr>
      <vt:lpstr>Microsoft Word Document</vt:lpstr>
      <vt:lpstr>INFO7374 - Digital Marketing and Analytics  Assignment 1 – Team 9   Team Members  -Suhas balanagar -Ankita brahmankar -Ankita moharir </vt:lpstr>
      <vt:lpstr>PowerPoint Presentation</vt:lpstr>
      <vt:lpstr>PowerPoint Presentation</vt:lpstr>
      <vt:lpstr>PowerPoint Presentation</vt:lpstr>
      <vt:lpstr>Spotify Campaign Dashboard</vt:lpstr>
      <vt:lpstr>PowerPoint Presentation</vt:lpstr>
      <vt:lpstr>Spotify Customer Dashboard</vt:lpstr>
      <vt:lpstr>PowerPoint Presentation</vt:lpstr>
      <vt:lpstr>Spotify Statewise Dashboard</vt:lpstr>
      <vt:lpstr>PowerPoint Presentation</vt:lpstr>
      <vt:lpstr>Spotify Competitors Dashboard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INFO7374 - Digital Marketing and Analytics  Assignment 1 – Team 9</dc:title>
  <dc:creator>suhas balanagar</dc:creator>
  <cp:lastModifiedBy>suhas balanagar</cp:lastModifiedBy>
  <cp:revision>8</cp:revision>
  <dcterms:created xsi:type="dcterms:W3CDTF">2019-07-13T01:51:40Z</dcterms:created>
  <dcterms:modified xsi:type="dcterms:W3CDTF">2019-07-13T03:10:28Z</dcterms:modified>
</cp:coreProperties>
</file>